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5143500" cx="9144000"/>
  <p:notesSz cx="6858000" cy="9144000"/>
  <p:embeddedFontLst>
    <p:embeddedFont>
      <p:font typeface="Roboto"/>
      <p:regular r:id="rId28"/>
      <p:bold r:id="rId29"/>
      <p:italic r:id="rId30"/>
      <p:boldItalic r:id="rId31"/>
    </p:embeddedFont>
    <p:embeddedFont>
      <p:font typeface="Fira Sans Extra Condensed Medium"/>
      <p:regular r:id="rId32"/>
      <p:bold r:id="rId33"/>
      <p:italic r:id="rId34"/>
      <p:boldItalic r:id="rId35"/>
    </p:embeddedFont>
    <p:embeddedFont>
      <p:font typeface="Roboto Condensed"/>
      <p:regular r:id="rId36"/>
      <p:bold r:id="rId37"/>
      <p:italic r:id="rId38"/>
      <p:boldItalic r:id="rId39"/>
    </p:embeddedFont>
    <p:embeddedFont>
      <p:font typeface="Squada One"/>
      <p:regular r:id="rId40"/>
    </p:embeddedFont>
    <p:embeddedFont>
      <p:font typeface="Roboto Condensed Light"/>
      <p:regular r:id="rId41"/>
      <p:bold r:id="rId42"/>
      <p:italic r:id="rId43"/>
      <p:boldItalic r:id="rId44"/>
    </p:embeddedFont>
    <p:embeddedFont>
      <p:font typeface="Exo 2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quadaOne-regular.fntdata"/><Relationship Id="rId20" Type="http://schemas.openxmlformats.org/officeDocument/2006/relationships/slide" Target="slides/slide16.xml"/><Relationship Id="rId42" Type="http://schemas.openxmlformats.org/officeDocument/2006/relationships/font" Target="fonts/RobotoCondensedLight-bold.fntdata"/><Relationship Id="rId41" Type="http://schemas.openxmlformats.org/officeDocument/2006/relationships/font" Target="fonts/RobotoCondensedLight-regular.fntdata"/><Relationship Id="rId22" Type="http://schemas.openxmlformats.org/officeDocument/2006/relationships/slide" Target="slides/slide18.xml"/><Relationship Id="rId44" Type="http://schemas.openxmlformats.org/officeDocument/2006/relationships/font" Target="fonts/RobotoCondensedLight-boldItalic.fntdata"/><Relationship Id="rId21" Type="http://schemas.openxmlformats.org/officeDocument/2006/relationships/slide" Target="slides/slide17.xml"/><Relationship Id="rId43" Type="http://schemas.openxmlformats.org/officeDocument/2006/relationships/font" Target="fonts/RobotoCondensedLight-italic.fntdata"/><Relationship Id="rId24" Type="http://schemas.openxmlformats.org/officeDocument/2006/relationships/slide" Target="slides/slide20.xml"/><Relationship Id="rId46" Type="http://schemas.openxmlformats.org/officeDocument/2006/relationships/font" Target="fonts/Exo2-bold.fntdata"/><Relationship Id="rId23" Type="http://schemas.openxmlformats.org/officeDocument/2006/relationships/slide" Target="slides/slide19.xml"/><Relationship Id="rId45" Type="http://schemas.openxmlformats.org/officeDocument/2006/relationships/font" Target="fonts/Exo2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48" Type="http://schemas.openxmlformats.org/officeDocument/2006/relationships/font" Target="fonts/Exo2-boldItalic.fntdata"/><Relationship Id="rId25" Type="http://schemas.openxmlformats.org/officeDocument/2006/relationships/slide" Target="slides/slide21.xml"/><Relationship Id="rId47" Type="http://schemas.openxmlformats.org/officeDocument/2006/relationships/font" Target="fonts/Exo2-italic.fntdata"/><Relationship Id="rId28" Type="http://schemas.openxmlformats.org/officeDocument/2006/relationships/font" Target="fonts/Roboto-regular.fntdata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7.xml"/><Relationship Id="rId33" Type="http://schemas.openxmlformats.org/officeDocument/2006/relationships/font" Target="fonts/FiraSansExtraCondensedMedium-bold.fntdata"/><Relationship Id="rId10" Type="http://schemas.openxmlformats.org/officeDocument/2006/relationships/slide" Target="slides/slide6.xml"/><Relationship Id="rId32" Type="http://schemas.openxmlformats.org/officeDocument/2006/relationships/font" Target="fonts/FiraSansExtraCondensedMedium-regular.fntdata"/><Relationship Id="rId13" Type="http://schemas.openxmlformats.org/officeDocument/2006/relationships/slide" Target="slides/slide9.xml"/><Relationship Id="rId35" Type="http://schemas.openxmlformats.org/officeDocument/2006/relationships/font" Target="fonts/FiraSansExtraCondensedMedium-boldItalic.fntdata"/><Relationship Id="rId12" Type="http://schemas.openxmlformats.org/officeDocument/2006/relationships/slide" Target="slides/slide8.xml"/><Relationship Id="rId34" Type="http://schemas.openxmlformats.org/officeDocument/2006/relationships/font" Target="fonts/FiraSansExtraCondensedMedium-italic.fntdata"/><Relationship Id="rId15" Type="http://schemas.openxmlformats.org/officeDocument/2006/relationships/slide" Target="slides/slide11.xml"/><Relationship Id="rId37" Type="http://schemas.openxmlformats.org/officeDocument/2006/relationships/font" Target="fonts/RobotoCondensed-bold.fntdata"/><Relationship Id="rId14" Type="http://schemas.openxmlformats.org/officeDocument/2006/relationships/slide" Target="slides/slide10.xml"/><Relationship Id="rId36" Type="http://schemas.openxmlformats.org/officeDocument/2006/relationships/font" Target="fonts/RobotoCondensed-regular.fntdata"/><Relationship Id="rId17" Type="http://schemas.openxmlformats.org/officeDocument/2006/relationships/slide" Target="slides/slide13.xml"/><Relationship Id="rId39" Type="http://schemas.openxmlformats.org/officeDocument/2006/relationships/font" Target="fonts/RobotoCondensed-boldItalic.fntdata"/><Relationship Id="rId16" Type="http://schemas.openxmlformats.org/officeDocument/2006/relationships/slide" Target="slides/slide12.xml"/><Relationship Id="rId38" Type="http://schemas.openxmlformats.org/officeDocument/2006/relationships/font" Target="fonts/RobotoCondensed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ca9349c49f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ca9349c49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c98c12bd7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c98c12bd7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ca9349c49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ca9349c49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ca9349c49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ca9349c49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ca9349c49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ca9349c49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ca9349c49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ca9349c49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a9349c49f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ca9349c49f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ca9349c49f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ca9349c49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ca9349c49f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ca9349c49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ca9349c49f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ca9349c49f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40422e07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40422e07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ca9349c49f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ca9349c49f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98c12bd7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98c12bd7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c8d9aa2ba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c8d9aa2b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bad56e0fa9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bad56e0fa9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8d3b44f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8d3b44f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c9a39068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c9a39068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c9a39068c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c9a39068c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ca9349c49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ca9349c49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c98c12bd7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c98c12bd7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bad1c0703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bad1c0703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ca9349c49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ca9349c49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3">
  <p:cSld name="CUSTOM_2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/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6" name="Google Shape;66;p11"/>
          <p:cNvSpPr txBox="1"/>
          <p:nvPr>
            <p:ph hasCustomPrompt="1" idx="2" type="title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/>
          <p:nvPr>
            <p:ph idx="1" type="subTitle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1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">
  <p:cSld name="CUSTOM_2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0" name="Google Shape;70;p12"/>
          <p:cNvSpPr txBox="1"/>
          <p:nvPr>
            <p:ph idx="2" type="ctrTitle"/>
          </p:nvPr>
        </p:nvSpPr>
        <p:spPr>
          <a:xfrm>
            <a:off x="464478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" name="Google Shape;71;p12"/>
          <p:cNvSpPr txBox="1"/>
          <p:nvPr>
            <p:ph idx="1" type="subTitle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9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2" name="Google Shape;72;p12"/>
          <p:cNvSpPr txBox="1"/>
          <p:nvPr>
            <p:ph idx="3" type="ctrTitle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3" name="Google Shape;73;p12"/>
          <p:cNvSpPr txBox="1"/>
          <p:nvPr>
            <p:ph idx="4" type="subTitle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9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4" name="Google Shape;74;p12"/>
          <p:cNvSpPr txBox="1"/>
          <p:nvPr>
            <p:ph idx="5" type="ctrTitle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6" type="subTitle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9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7" type="ctrTitle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8" type="subTitle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9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9" type="ctrTitle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3" type="subTitle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9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0" name="Google Shape;80;p12"/>
          <p:cNvSpPr txBox="1"/>
          <p:nvPr>
            <p:ph idx="14" type="ctrTitle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5" type="subTitle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9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25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2" type="ctrTitle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6" name="Google Shape;86;p13"/>
          <p:cNvSpPr txBox="1"/>
          <p:nvPr>
            <p:ph idx="3" type="ctrTitle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7" name="Google Shape;87;p13"/>
          <p:cNvSpPr txBox="1"/>
          <p:nvPr>
            <p:ph idx="4" type="subTitle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CUSTOM_15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4">
  <p:cSld name="CUSTOM_2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/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15"/>
          <p:cNvSpPr txBox="1"/>
          <p:nvPr>
            <p:ph hasCustomPrompt="1" idx="2" type="title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5"/>
          <p:cNvSpPr txBox="1"/>
          <p:nvPr>
            <p:ph idx="1" type="subTitle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2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6"/>
          <p:cNvSpPr txBox="1"/>
          <p:nvPr>
            <p:ph idx="2" type="ctrTitle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7" name="Google Shape;97;p16"/>
          <p:cNvSpPr txBox="1"/>
          <p:nvPr>
            <p:ph idx="1" type="subTitle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8" name="Google Shape;98;p16"/>
          <p:cNvSpPr txBox="1"/>
          <p:nvPr>
            <p:ph idx="3" type="ctrTitle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9" name="Google Shape;99;p16"/>
          <p:cNvSpPr txBox="1"/>
          <p:nvPr>
            <p:ph idx="4" type="subTitle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0" name="Google Shape;100;p16"/>
          <p:cNvSpPr txBox="1"/>
          <p:nvPr>
            <p:ph idx="5" type="ctrTitle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6" type="subTitle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7" type="ctrTitle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6"/>
          <p:cNvSpPr txBox="1"/>
          <p:nvPr>
            <p:ph idx="8" type="subTitle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CUSTOM_29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5">
  <p:cSld name="CUSTOM_3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8" name="Google Shape;108;p18"/>
          <p:cNvSpPr txBox="1"/>
          <p:nvPr>
            <p:ph hasCustomPrompt="1" idx="2" type="title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18"/>
          <p:cNvSpPr txBox="1"/>
          <p:nvPr>
            <p:ph idx="1" type="subTitle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1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USTOM_15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4">
  <p:cSld name="CUSTOM_15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2" type="ctrTitle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690446" y="656478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3" type="title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hasCustomPrompt="1" idx="4" type="title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hasCustomPrompt="1" idx="5" type="title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hasCustomPrompt="1" idx="6" type="title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/>
          <p:nvPr>
            <p:ph hasCustomPrompt="1" idx="7" type="title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/>
          <p:nvPr>
            <p:ph hasCustomPrompt="1" idx="8" type="title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9" type="ctrTitle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3" type="subTitle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4" type="ctrTitle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15" type="subTitle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6" type="ctrTitle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7" type="subTitle"/>
          </p:nvPr>
        </p:nvSpPr>
        <p:spPr>
          <a:xfrm>
            <a:off x="6811558" y="2230005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8" type="ctrTitle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9" type="subTitle"/>
          </p:nvPr>
        </p:nvSpPr>
        <p:spPr>
          <a:xfrm>
            <a:off x="6811558" y="3253917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" name="Google Shape;29;p3"/>
          <p:cNvSpPr txBox="1"/>
          <p:nvPr>
            <p:ph idx="20" type="ctrTitle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0" name="Google Shape;30;p3"/>
          <p:cNvSpPr txBox="1"/>
          <p:nvPr>
            <p:ph idx="21" type="subTitle"/>
          </p:nvPr>
        </p:nvSpPr>
        <p:spPr>
          <a:xfrm>
            <a:off x="6811558" y="4266173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6">
  <p:cSld name="CUSTOM_3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6" name="Google Shape;116;p21"/>
          <p:cNvSpPr txBox="1"/>
          <p:nvPr>
            <p:ph hasCustomPrompt="1" idx="2" type="title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7" name="Google Shape;117;p21"/>
          <p:cNvSpPr txBox="1"/>
          <p:nvPr>
            <p:ph idx="1" type="subTitle"/>
          </p:nvPr>
        </p:nvSpPr>
        <p:spPr>
          <a:xfrm>
            <a:off x="2668872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5">
  <p:cSld name="CUSTOM_15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2" name="Google Shape;122;p23"/>
          <p:cNvSpPr txBox="1"/>
          <p:nvPr>
            <p:ph idx="1" type="subTitle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3" name="Google Shape;123;p23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sz="10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b="1" sz="9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" type="body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6" name="Google Shape;126;p2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CUSTOM_33">
    <p:bg>
      <p:bgPr>
        <a:noFill/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2" name="Google Shape;132;p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3" name="Google Shape;133;p26"/>
          <p:cNvSpPr txBox="1"/>
          <p:nvPr>
            <p:ph idx="1" type="body"/>
          </p:nvPr>
        </p:nvSpPr>
        <p:spPr>
          <a:xfrm>
            <a:off x="98125" y="911400"/>
            <a:ext cx="8826600" cy="4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CUSTOM_1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hasCustomPrompt="1"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/>
          <p:nvPr>
            <p:ph idx="1" type="subTitle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1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/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2459550" y="2314225"/>
            <a:ext cx="42249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1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CUSTOM_2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500"/>
              <a:buNone/>
              <a:defRPr sz="6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hasCustomPrompt="1"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7"/>
          <p:cNvSpPr txBox="1"/>
          <p:nvPr>
            <p:ph idx="1" type="subTitle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1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photo">
  <p:cSld name="CUSTOM_2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8"/>
          <p:cNvSpPr txBox="1"/>
          <p:nvPr>
            <p:ph idx="1" type="subTitle"/>
          </p:nvPr>
        </p:nvSpPr>
        <p:spPr>
          <a:xfrm>
            <a:off x="1179233" y="3058425"/>
            <a:ext cx="30951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">
  <p:cSld name="CUSTOM_2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9"/>
          <p:cNvSpPr txBox="1"/>
          <p:nvPr>
            <p:ph hasCustomPrompt="1" idx="2" type="title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9"/>
          <p:cNvSpPr txBox="1"/>
          <p:nvPr>
            <p:ph idx="1" type="subTitle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hasCustomPrompt="1" idx="3" type="title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9"/>
          <p:cNvSpPr txBox="1"/>
          <p:nvPr>
            <p:ph idx="4" type="subTitle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hasCustomPrompt="1" idx="5" type="title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Fira Sans Extra Condensed Medium"/>
              <a:buNone/>
              <a:defRPr sz="6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9"/>
          <p:cNvSpPr txBox="1"/>
          <p:nvPr>
            <p:ph idx="6" type="subTitle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2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8" name="Google Shape;58;p10"/>
          <p:cNvSpPr txBox="1"/>
          <p:nvPr>
            <p:ph idx="2"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Google Shape;59;p10"/>
          <p:cNvSpPr txBox="1"/>
          <p:nvPr>
            <p:ph idx="1" type="subTitle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0" name="Google Shape;60;p10"/>
          <p:cNvSpPr txBox="1"/>
          <p:nvPr>
            <p:ph idx="3" type="ctrTitle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4" type="subTitle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5" type="ctrTitle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6" type="subTitle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docs.oracle.com/en/java/javase/11/docs/api/java.base/java/util/stream/package-summary.html#Reduction" TargetMode="External"/><Relationship Id="rId4" Type="http://schemas.openxmlformats.org/officeDocument/2006/relationships/hyperlink" Target="https://docs.oracle.com/en/java/javase/11/docs/api/java.base/java/util/stream/package-summary.html#Associativity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CS2030 LAB 6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B12A</a:t>
            </a:r>
            <a:endParaRPr/>
          </a:p>
        </p:txBody>
      </p:sp>
      <p:cxnSp>
        <p:nvCxnSpPr>
          <p:cNvPr id="139" name="Google Shape;139;p27"/>
          <p:cNvCxnSpPr/>
          <p:nvPr/>
        </p:nvCxnSpPr>
        <p:spPr>
          <a:xfrm>
            <a:off x="7145675" y="3176000"/>
            <a:ext cx="2086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6"/>
          <p:cNvSpPr txBox="1"/>
          <p:nvPr>
            <p:ph idx="1" type="body"/>
          </p:nvPr>
        </p:nvSpPr>
        <p:spPr>
          <a:xfrm>
            <a:off x="1112400" y="1523650"/>
            <a:ext cx="6919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n" sz="1700">
                <a:solidFill>
                  <a:schemeClr val="dk1"/>
                </a:solidFill>
              </a:rPr>
              <a:t>Source operations - generate data (LAZY)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n" sz="1700">
                <a:solidFill>
                  <a:schemeClr val="dk1"/>
                </a:solidFill>
              </a:rPr>
              <a:t>Intermediate operations - manipulate data (LAZY)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n" sz="1700">
                <a:solidFill>
                  <a:schemeClr val="dk1"/>
                </a:solidFill>
              </a:rPr>
              <a:t>Terminal operations - get </a:t>
            </a:r>
            <a:r>
              <a:rPr b="1" lang="en" sz="17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actual</a:t>
            </a:r>
            <a:r>
              <a:rPr lang="en" sz="1700">
                <a:solidFill>
                  <a:schemeClr val="dk1"/>
                </a:solidFill>
              </a:rPr>
              <a:t> data (EAGER)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Streams make heavy use of lambda expressions, so get used to writing the syntax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 Condensed"/>
              <a:buChar char="●"/>
            </a:pPr>
            <a:r>
              <a:rPr b="1" lang="en" sz="17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Functional interfaces</a:t>
            </a:r>
            <a:endParaRPr b="1" sz="17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marR="0" rtl="0" algn="l">
              <a:lnSpc>
                <a:spcPct val="4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02" name="Google Shape;202;p3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Streams - Main types of operations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/>
          <p:nvPr>
            <p:ph idx="1" type="body"/>
          </p:nvPr>
        </p:nvSpPr>
        <p:spPr>
          <a:xfrm>
            <a:off x="1112400" y="1523650"/>
            <a:ext cx="6919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n" sz="1700">
                <a:solidFill>
                  <a:schemeClr val="dk1"/>
                </a:solidFill>
              </a:rPr>
              <a:t>IntStream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n" sz="1700">
                <a:solidFill>
                  <a:schemeClr val="dk1"/>
                </a:solidFill>
              </a:rPr>
              <a:t>Stream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n" sz="1700">
                <a:solidFill>
                  <a:schemeClr val="dk1"/>
                </a:solidFill>
              </a:rPr>
              <a:t>Stream from Arrays/Collections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4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08" name="Google Shape;208;p37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Streams - Source operations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/>
          <p:nvPr>
            <p:ph idx="1" type="body"/>
          </p:nvPr>
        </p:nvSpPr>
        <p:spPr>
          <a:xfrm>
            <a:off x="1112400" y="1295050"/>
            <a:ext cx="69192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IntStream: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4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14" name="Google Shape;214;p38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Streams - </a:t>
            </a:r>
            <a:r>
              <a:rPr lang="en"/>
              <a:t>Source operations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15" name="Google Shape;215;p38"/>
          <p:cNvSpPr txBox="1"/>
          <p:nvPr/>
        </p:nvSpPr>
        <p:spPr>
          <a:xfrm>
            <a:off x="1130850" y="1851550"/>
            <a:ext cx="6882300" cy="233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Generate elements from m to n - 1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800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static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IntStream </a:t>
            </a:r>
            <a:r>
              <a:rPr lang="en" sz="1800">
                <a:solidFill>
                  <a:srgbClr val="0000FF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range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</a:t>
            </a:r>
            <a:r>
              <a:rPr lang="en" sz="1800">
                <a:solidFill>
                  <a:srgbClr val="B0004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int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m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,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</a:t>
            </a:r>
            <a:r>
              <a:rPr lang="en" sz="1800">
                <a:solidFill>
                  <a:srgbClr val="B0004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int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n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);</a:t>
            </a:r>
            <a:endParaRPr sz="18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8000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Generate elements from m to 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800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static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IntStream </a:t>
            </a:r>
            <a:r>
              <a:rPr lang="en" sz="1800">
                <a:solidFill>
                  <a:srgbClr val="0000FF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rangeClosed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</a:t>
            </a:r>
            <a:r>
              <a:rPr lang="en" sz="1800">
                <a:solidFill>
                  <a:srgbClr val="B0004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int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m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,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</a:t>
            </a:r>
            <a:r>
              <a:rPr lang="en" sz="1800">
                <a:solidFill>
                  <a:srgbClr val="B0004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int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n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);</a:t>
            </a:r>
            <a:endParaRPr sz="1800">
              <a:solidFill>
                <a:srgbClr val="333333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9"/>
          <p:cNvSpPr txBox="1"/>
          <p:nvPr>
            <p:ph idx="1" type="body"/>
          </p:nvPr>
        </p:nvSpPr>
        <p:spPr>
          <a:xfrm>
            <a:off x="1112400" y="1295050"/>
            <a:ext cx="69192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Stream: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4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21" name="Google Shape;221;p3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Streams - Source operations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2" name="Google Shape;222;p39"/>
          <p:cNvSpPr txBox="1"/>
          <p:nvPr/>
        </p:nvSpPr>
        <p:spPr>
          <a:xfrm>
            <a:off x="1130850" y="1851550"/>
            <a:ext cx="6882300" cy="233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Creates a stream with the values in it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800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static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Stream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&lt;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T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&gt;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</a:t>
            </a:r>
            <a:r>
              <a:rPr lang="en" sz="1800">
                <a:solidFill>
                  <a:srgbClr val="0000FF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of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T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...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values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)</a:t>
            </a:r>
            <a:endParaRPr sz="18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8000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Creates a stream with one element in it, t.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800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static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Stream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&lt;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T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&gt;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</a:t>
            </a:r>
            <a:r>
              <a:rPr lang="en" sz="1800">
                <a:solidFill>
                  <a:srgbClr val="0000FF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of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T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t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)</a:t>
            </a:r>
            <a:endParaRPr sz="1800">
              <a:solidFill>
                <a:srgbClr val="333333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0"/>
          <p:cNvSpPr txBox="1"/>
          <p:nvPr>
            <p:ph idx="1" type="body"/>
          </p:nvPr>
        </p:nvSpPr>
        <p:spPr>
          <a:xfrm>
            <a:off x="1112400" y="1295050"/>
            <a:ext cx="69192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Arrays/Collections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4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28" name="Google Shape;228;p4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Streams - Source operations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9" name="Google Shape;229;p40"/>
          <p:cNvSpPr txBox="1"/>
          <p:nvPr/>
        </p:nvSpPr>
        <p:spPr>
          <a:xfrm>
            <a:off x="1130850" y="1851550"/>
            <a:ext cx="6882300" cy="233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Arrays: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FF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Arrays.stream(arr)</a:t>
            </a:r>
            <a:endParaRPr b="1" sz="1800">
              <a:solidFill>
                <a:srgbClr val="0000FF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8000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Collections: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FF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Arrays.asList(arr).stream()</a:t>
            </a:r>
            <a:endParaRPr b="1" sz="1800">
              <a:solidFill>
                <a:srgbClr val="0000FF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FF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new ArrayList&lt;&gt;(...).stream()</a:t>
            </a:r>
            <a:endParaRPr b="1" sz="1800">
              <a:solidFill>
                <a:srgbClr val="0000FF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1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Streams - Intermediate operations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5" name="Google Shape;235;p41"/>
          <p:cNvSpPr txBox="1"/>
          <p:nvPr/>
        </p:nvSpPr>
        <p:spPr>
          <a:xfrm>
            <a:off x="1130850" y="1546750"/>
            <a:ext cx="6882300" cy="27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Maps all the elements in the streams given the function in the argument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&lt;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R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&gt;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Stream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&lt;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R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&gt;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map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Function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&lt;?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</a:t>
            </a:r>
            <a:r>
              <a:rPr b="1" lang="en" sz="1800">
                <a:solidFill>
                  <a:srgbClr val="00800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super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T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,?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</a:t>
            </a:r>
            <a:r>
              <a:rPr b="1" lang="en" sz="1800">
                <a:solidFill>
                  <a:srgbClr val="00800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extends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R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&gt;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func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);</a:t>
            </a:r>
            <a:endParaRPr sz="18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33333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33333"/>
                </a:solidFill>
              </a:rPr>
              <a:t>For example:</a:t>
            </a:r>
            <a:endParaRPr sz="18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IntStream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.</a:t>
            </a:r>
            <a:r>
              <a:rPr lang="en" sz="1800">
                <a:solidFill>
                  <a:srgbClr val="7D9029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range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(1,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3).</a:t>
            </a:r>
            <a:r>
              <a:rPr lang="en" sz="1800">
                <a:solidFill>
                  <a:srgbClr val="7D9029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map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x 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-&gt;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x 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+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1);</a:t>
            </a:r>
            <a:endParaRPr sz="1800">
              <a:solidFill>
                <a:srgbClr val="333333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40808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// Returns a stream of 2 and 3</a:t>
            </a:r>
            <a:endParaRPr i="1" sz="1800">
              <a:solidFill>
                <a:srgbClr val="408080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2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Streams - Intermediate operations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1" name="Google Shape;241;p42"/>
          <p:cNvSpPr txBox="1"/>
          <p:nvPr/>
        </p:nvSpPr>
        <p:spPr>
          <a:xfrm>
            <a:off x="1130850" y="1742375"/>
            <a:ext cx="6882300" cy="299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Maps and flattens the elements in the streams given the function in the argument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&lt;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R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&gt;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Stream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&lt;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R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&gt;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flatMap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Function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&lt;?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</a:t>
            </a:r>
            <a:r>
              <a:rPr b="1" lang="en" sz="1800">
                <a:solidFill>
                  <a:srgbClr val="00800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super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T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,?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</a:t>
            </a:r>
            <a:r>
              <a:rPr b="1" lang="en" sz="1800">
                <a:solidFill>
                  <a:srgbClr val="00800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extends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Stream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&lt;?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</a:t>
            </a:r>
            <a:r>
              <a:rPr b="1" lang="en" sz="1800">
                <a:solidFill>
                  <a:srgbClr val="00800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extends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R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&gt;&gt;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mapper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)</a:t>
            </a:r>
            <a:endParaRPr sz="18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33333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33333"/>
                </a:solidFill>
              </a:rPr>
              <a:t>For example:</a:t>
            </a:r>
            <a:endParaRPr sz="18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IntStream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.</a:t>
            </a:r>
            <a:r>
              <a:rPr lang="en" sz="1800">
                <a:solidFill>
                  <a:srgbClr val="7D9029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range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(1,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3).</a:t>
            </a:r>
            <a:r>
              <a:rPr lang="en" sz="1800">
                <a:solidFill>
                  <a:srgbClr val="7D9029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flatMap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x 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-&gt;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IntStream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.</a:t>
            </a:r>
            <a:r>
              <a:rPr lang="en" sz="1800">
                <a:solidFill>
                  <a:srgbClr val="7D9029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range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(1,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3))</a:t>
            </a:r>
            <a:endParaRPr sz="1800">
              <a:solidFill>
                <a:srgbClr val="333333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40808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// Returns a stream of 1, 2, 1, 2</a:t>
            </a:r>
            <a:endParaRPr i="1" sz="1800">
              <a:solidFill>
                <a:srgbClr val="408080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33333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2" name="Google Shape;242;p42"/>
          <p:cNvSpPr txBox="1"/>
          <p:nvPr>
            <p:ph idx="1" type="body"/>
          </p:nvPr>
        </p:nvSpPr>
        <p:spPr>
          <a:xfrm>
            <a:off x="1112400" y="1185875"/>
            <a:ext cx="69192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We can have nested streams &amp; flatten them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4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3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Streams - Intermediate operations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48" name="Google Shape;24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9050" y="1091050"/>
            <a:ext cx="6105896" cy="353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Streams - Terminal operations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54" name="Google Shape;254;p44"/>
          <p:cNvSpPr txBox="1"/>
          <p:nvPr/>
        </p:nvSpPr>
        <p:spPr>
          <a:xfrm>
            <a:off x="1130850" y="1546750"/>
            <a:ext cx="6882300" cy="27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Returns the number of elements in the stream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0004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long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</a:t>
            </a:r>
            <a:r>
              <a:rPr lang="en" sz="1800">
                <a:solidFill>
                  <a:srgbClr val="0000FF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count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()</a:t>
            </a:r>
            <a:endParaRPr sz="18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8000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Reduces the elements into a single return result based on the identity element and the accumulator. (Note that there is an overloaded method for this)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T </a:t>
            </a:r>
            <a:r>
              <a:rPr lang="en" sz="1800">
                <a:solidFill>
                  <a:srgbClr val="0000FF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reduce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T identity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,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BinaryOperator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&lt;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T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&gt;</a:t>
            </a:r>
            <a:r>
              <a:rPr lang="en" sz="18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accumulator</a:t>
            </a:r>
            <a:r>
              <a:rPr lang="en" sz="18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)</a:t>
            </a:r>
            <a:endParaRPr sz="18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8000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Streams - Terminal operations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60" name="Google Shape;260;p45"/>
          <p:cNvSpPr txBox="1"/>
          <p:nvPr/>
        </p:nvSpPr>
        <p:spPr>
          <a:xfrm>
            <a:off x="1130850" y="1546750"/>
            <a:ext cx="6882300" cy="274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474747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Performs a </a:t>
            </a:r>
            <a:r>
              <a:rPr lang="en" sz="1550">
                <a:solidFill>
                  <a:srgbClr val="4A6782"/>
                </a:solidFill>
                <a:highlight>
                  <a:srgbClr val="FFFFFF"/>
                </a:highlight>
                <a:uFill>
                  <a:noFill/>
                </a:uFill>
                <a:latin typeface="Georgia"/>
                <a:ea typeface="Georgia"/>
                <a:cs typeface="Georgia"/>
                <a:sym typeface="Georgi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reduction</a:t>
            </a:r>
            <a:r>
              <a:rPr lang="en" sz="1550">
                <a:solidFill>
                  <a:srgbClr val="474747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on the elements of this stream, using the provided identity value and an </a:t>
            </a:r>
            <a:r>
              <a:rPr lang="en" sz="1550">
                <a:solidFill>
                  <a:srgbClr val="4A6782"/>
                </a:solidFill>
                <a:highlight>
                  <a:srgbClr val="FFFFFF"/>
                </a:highlight>
                <a:uFill>
                  <a:noFill/>
                </a:uFill>
                <a:latin typeface="Georgia"/>
                <a:ea typeface="Georgia"/>
                <a:cs typeface="Georgia"/>
                <a:sym typeface="Georgi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associative</a:t>
            </a:r>
            <a:r>
              <a:rPr lang="en" sz="1550">
                <a:solidFill>
                  <a:srgbClr val="474747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accumulation function, and returns the reduced value. This is equivalent to:</a:t>
            </a:r>
            <a:endParaRPr sz="1550">
              <a:solidFill>
                <a:srgbClr val="474747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rgbClr val="474747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47474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T result = identity;</a:t>
            </a:r>
            <a:endParaRPr sz="1550">
              <a:solidFill>
                <a:srgbClr val="474747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47474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for (T element : this stream)</a:t>
            </a:r>
            <a:endParaRPr sz="1550">
              <a:solidFill>
                <a:srgbClr val="474747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47474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result = accumulator.apply(result, element)</a:t>
            </a:r>
            <a:endParaRPr sz="1550">
              <a:solidFill>
                <a:srgbClr val="474747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47474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return result;</a:t>
            </a:r>
            <a:endParaRPr sz="1550">
              <a:solidFill>
                <a:srgbClr val="474747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/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5" name="Google Shape;145;p28"/>
          <p:cNvSpPr txBox="1"/>
          <p:nvPr>
            <p:ph idx="2" type="ctrTitle"/>
          </p:nvPr>
        </p:nvSpPr>
        <p:spPr>
          <a:xfrm>
            <a:off x="466696" y="544428"/>
            <a:ext cx="1974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Admin</a:t>
            </a:r>
            <a:endParaRPr sz="2000">
              <a:solidFill>
                <a:schemeClr val="dk2"/>
              </a:solidFill>
            </a:endParaRPr>
          </a:p>
        </p:txBody>
      </p:sp>
      <p:sp>
        <p:nvSpPr>
          <p:cNvPr id="146" name="Google Shape;146;p28"/>
          <p:cNvSpPr txBox="1"/>
          <p:nvPr>
            <p:ph idx="3" type="title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7" name="Google Shape;147;p28"/>
          <p:cNvSpPr txBox="1"/>
          <p:nvPr>
            <p:ph idx="5" type="title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8" name="Google Shape;148;p28"/>
          <p:cNvSpPr txBox="1"/>
          <p:nvPr>
            <p:ph idx="4" type="title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02</a:t>
            </a:r>
            <a:endParaRPr>
              <a:solidFill>
                <a:schemeClr val="dk2"/>
              </a:solidFill>
            </a:endParaRPr>
          </a:p>
        </p:txBody>
      </p:sp>
      <p:cxnSp>
        <p:nvCxnSpPr>
          <p:cNvPr id="149" name="Google Shape;149;p28"/>
          <p:cNvCxnSpPr/>
          <p:nvPr/>
        </p:nvCxnSpPr>
        <p:spPr>
          <a:xfrm>
            <a:off x="3297225" y="0"/>
            <a:ext cx="0" cy="239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0" name="Google Shape;150;p28"/>
          <p:cNvSpPr txBox="1"/>
          <p:nvPr>
            <p:ph idx="2" type="ctrTitle"/>
          </p:nvPr>
        </p:nvSpPr>
        <p:spPr>
          <a:xfrm>
            <a:off x="466696" y="1515803"/>
            <a:ext cx="1974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Streams</a:t>
            </a:r>
            <a:endParaRPr sz="2000">
              <a:solidFill>
                <a:schemeClr val="dk2"/>
              </a:solidFill>
            </a:endParaRPr>
          </a:p>
        </p:txBody>
      </p:sp>
      <p:sp>
        <p:nvSpPr>
          <p:cNvPr id="151" name="Google Shape;151;p28"/>
          <p:cNvSpPr txBox="1"/>
          <p:nvPr>
            <p:ph idx="2" type="ctrTitle"/>
          </p:nvPr>
        </p:nvSpPr>
        <p:spPr>
          <a:xfrm>
            <a:off x="466696" y="2487153"/>
            <a:ext cx="1974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Start coding!</a:t>
            </a:r>
            <a:endParaRPr sz="2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Streams - Terminal operations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66" name="Google Shape;266;p46"/>
          <p:cNvSpPr txBox="1"/>
          <p:nvPr/>
        </p:nvSpPr>
        <p:spPr>
          <a:xfrm>
            <a:off x="1964850" y="936325"/>
            <a:ext cx="5214300" cy="1032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47474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T result = identity;</a:t>
            </a:r>
            <a:endParaRPr sz="1150">
              <a:solidFill>
                <a:srgbClr val="474747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47474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for (T element : this stream)</a:t>
            </a:r>
            <a:endParaRPr sz="1150">
              <a:solidFill>
                <a:srgbClr val="474747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47474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result = result * element + element;</a:t>
            </a:r>
            <a:endParaRPr sz="1150">
              <a:solidFill>
                <a:srgbClr val="474747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47474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return result;</a:t>
            </a:r>
            <a:endParaRPr sz="900">
              <a:solidFill>
                <a:srgbClr val="333333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</p:txBody>
      </p:sp>
      <p:sp>
        <p:nvSpPr>
          <p:cNvPr id="267" name="Google Shape;267;p46"/>
          <p:cNvSpPr txBox="1"/>
          <p:nvPr/>
        </p:nvSpPr>
        <p:spPr>
          <a:xfrm>
            <a:off x="1790850" y="1968925"/>
            <a:ext cx="5562300" cy="297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T </a:t>
            </a:r>
            <a:r>
              <a:rPr lang="en" sz="1300">
                <a:solidFill>
                  <a:srgbClr val="0000FF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reduce</a:t>
            </a:r>
            <a:r>
              <a:rPr lang="en" sz="13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</a:t>
            </a:r>
            <a:r>
              <a:rPr lang="en" sz="13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T identity</a:t>
            </a:r>
            <a:r>
              <a:rPr lang="en" sz="13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,</a:t>
            </a:r>
            <a:r>
              <a:rPr lang="en" sz="13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BinaryOperator</a:t>
            </a:r>
            <a:r>
              <a:rPr lang="en" sz="13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&lt;</a:t>
            </a:r>
            <a:r>
              <a:rPr lang="en" sz="13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T</a:t>
            </a:r>
            <a:r>
              <a:rPr lang="en" sz="13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&gt;</a:t>
            </a:r>
            <a:r>
              <a:rPr lang="en" sz="13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accumulator</a:t>
            </a:r>
            <a:r>
              <a:rPr lang="en" sz="13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)</a:t>
            </a:r>
            <a:endParaRPr sz="13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333333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</a:rPr>
              <a:t>Note that it is done from left to right  </a:t>
            </a:r>
            <a:endParaRPr sz="13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IntStream</a:t>
            </a:r>
            <a:r>
              <a:rPr lang="en" sz="11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.</a:t>
            </a:r>
            <a:r>
              <a:rPr lang="en" sz="1100">
                <a:solidFill>
                  <a:srgbClr val="7D9029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range</a:t>
            </a:r>
            <a:r>
              <a:rPr lang="en" sz="11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(1,</a:t>
            </a:r>
            <a:r>
              <a:rPr lang="en" sz="11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</a:t>
            </a:r>
            <a:r>
              <a:rPr lang="en" sz="11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4).</a:t>
            </a:r>
            <a:r>
              <a:rPr lang="en" sz="1100">
                <a:solidFill>
                  <a:srgbClr val="7D9029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reduce</a:t>
            </a:r>
            <a:r>
              <a:rPr lang="en" sz="11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(1,</a:t>
            </a:r>
            <a:r>
              <a:rPr lang="en" sz="11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</a:t>
            </a:r>
            <a:r>
              <a:rPr lang="en" sz="11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</a:t>
            </a:r>
            <a:r>
              <a:rPr lang="en" sz="11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x</a:t>
            </a:r>
            <a:r>
              <a:rPr lang="en" sz="11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,</a:t>
            </a:r>
            <a:r>
              <a:rPr lang="en" sz="11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y</a:t>
            </a:r>
            <a:r>
              <a:rPr lang="en" sz="11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)</a:t>
            </a:r>
            <a:r>
              <a:rPr lang="en" sz="11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</a:t>
            </a:r>
            <a:r>
              <a:rPr lang="en" sz="11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-&gt;</a:t>
            </a:r>
            <a:r>
              <a:rPr lang="en" sz="11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x </a:t>
            </a:r>
            <a:r>
              <a:rPr lang="en" sz="11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*</a:t>
            </a:r>
            <a:r>
              <a:rPr lang="en" sz="11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y + y</a:t>
            </a:r>
            <a:r>
              <a:rPr lang="en" sz="11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);</a:t>
            </a:r>
            <a:endParaRPr sz="11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808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(1, 2, 3).reduce(1, (x, y) -&gt; x * y + y);</a:t>
            </a:r>
            <a:endParaRPr sz="1100">
              <a:solidFill>
                <a:srgbClr val="408080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808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(2, 3).reduce(1, (1, 1) -&gt; 1 * 1 + 1 </a:t>
            </a:r>
            <a:r>
              <a:rPr lang="en" sz="1100">
                <a:solidFill>
                  <a:srgbClr val="FF00FF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// = 2</a:t>
            </a:r>
            <a:r>
              <a:rPr lang="en" sz="1100">
                <a:solidFill>
                  <a:srgbClr val="40808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); </a:t>
            </a:r>
            <a:endParaRPr sz="1100">
              <a:solidFill>
                <a:srgbClr val="408080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808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(2, 3).reduce(</a:t>
            </a:r>
            <a:r>
              <a:rPr lang="en" sz="1100">
                <a:solidFill>
                  <a:srgbClr val="FF00FF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2</a:t>
            </a:r>
            <a:r>
              <a:rPr lang="en" sz="1100">
                <a:solidFill>
                  <a:srgbClr val="40808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, (x, y) -&gt; x * y + y);</a:t>
            </a:r>
            <a:endParaRPr sz="1100">
              <a:solidFill>
                <a:srgbClr val="408080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808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(3).reduce(2, (2, 2) -&gt; 2 * 2 + 2 </a:t>
            </a:r>
            <a:r>
              <a:rPr lang="en" sz="1100">
                <a:solidFill>
                  <a:srgbClr val="FF00FF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// = 6 </a:t>
            </a:r>
            <a:r>
              <a:rPr lang="en" sz="1100">
                <a:solidFill>
                  <a:srgbClr val="40808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); </a:t>
            </a:r>
            <a:endParaRPr sz="1100">
              <a:solidFill>
                <a:srgbClr val="408080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808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(3).reduce(</a:t>
            </a:r>
            <a:r>
              <a:rPr lang="en" sz="1100">
                <a:solidFill>
                  <a:srgbClr val="FF00FF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6</a:t>
            </a:r>
            <a:r>
              <a:rPr lang="en" sz="1100">
                <a:solidFill>
                  <a:srgbClr val="40808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, (x, y) -&gt; x * y + y);</a:t>
            </a:r>
            <a:endParaRPr sz="1100">
              <a:solidFill>
                <a:srgbClr val="408080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808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.reduce(6, (6, 3) -&gt; 6 * 3 + 3);</a:t>
            </a:r>
            <a:endParaRPr sz="1100">
              <a:solidFill>
                <a:srgbClr val="408080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808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21;</a:t>
            </a:r>
            <a:endParaRPr sz="1100">
              <a:solidFill>
                <a:srgbClr val="408080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08000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7"/>
          <p:cNvSpPr txBox="1"/>
          <p:nvPr>
            <p:ph idx="1" type="body"/>
          </p:nvPr>
        </p:nvSpPr>
        <p:spPr>
          <a:xfrm>
            <a:off x="1112400" y="977900"/>
            <a:ext cx="6919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Idea Behind this Week’s Stream Exercises: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 Understand the API of IntStream and Stream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Apply what we have learnt with regards to Stream operations 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Rules: 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No Recursion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No For Loops, No While Loops  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What you are allowed: 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Helper Classes, If Necessary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Helper Methods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73" name="Google Shape;273;p47"/>
          <p:cNvSpPr txBox="1"/>
          <p:nvPr>
            <p:ph type="ctrTitle"/>
          </p:nvPr>
        </p:nvSpPr>
        <p:spPr>
          <a:xfrm>
            <a:off x="1964851" y="270475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 6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8"/>
          <p:cNvSpPr txBox="1"/>
          <p:nvPr>
            <p:ph type="ctrTitle"/>
          </p:nvPr>
        </p:nvSpPr>
        <p:spPr>
          <a:xfrm flipH="1">
            <a:off x="945950" y="206070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Attendance</a:t>
            </a:r>
            <a:endParaRPr sz="5200">
              <a:solidFill>
                <a:schemeClr val="dk2"/>
              </a:solidFill>
            </a:endParaRPr>
          </a:p>
        </p:txBody>
      </p:sp>
      <p:cxnSp>
        <p:nvCxnSpPr>
          <p:cNvPr id="279" name="Google Shape;279;p48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9"/>
          <p:cNvSpPr txBox="1"/>
          <p:nvPr>
            <p:ph type="ctrTitle"/>
          </p:nvPr>
        </p:nvSpPr>
        <p:spPr>
          <a:xfrm>
            <a:off x="2341350" y="2098650"/>
            <a:ext cx="44613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Start coding!</a:t>
            </a:r>
            <a:endParaRPr sz="5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9"/>
          <p:cNvSpPr txBox="1"/>
          <p:nvPr>
            <p:ph type="ctrTitle"/>
          </p:nvPr>
        </p:nvSpPr>
        <p:spPr>
          <a:xfrm flipH="1">
            <a:off x="945950" y="206070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Attendance</a:t>
            </a:r>
            <a:endParaRPr sz="5200">
              <a:solidFill>
                <a:schemeClr val="dk2"/>
              </a:solidFill>
            </a:endParaRPr>
          </a:p>
        </p:txBody>
      </p:sp>
      <p:cxnSp>
        <p:nvCxnSpPr>
          <p:cNvPr id="157" name="Google Shape;157;p29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0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63" name="Google Shape;163;p30"/>
          <p:cNvSpPr txBox="1"/>
          <p:nvPr>
            <p:ph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cxnSp>
        <p:nvCxnSpPr>
          <p:cNvPr id="164" name="Google Shape;164;p30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1"/>
          <p:cNvSpPr txBox="1"/>
          <p:nvPr>
            <p:ph idx="1" type="body"/>
          </p:nvPr>
        </p:nvSpPr>
        <p:spPr>
          <a:xfrm>
            <a:off x="1112400" y="1523650"/>
            <a:ext cx="6919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New levels have been released for the DES project, do check it out!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The project will have been regraded to </a:t>
            </a:r>
            <a:r>
              <a:rPr lang="en" sz="1700">
                <a:solidFill>
                  <a:schemeClr val="dk1"/>
                </a:solidFill>
              </a:rPr>
              <a:t>accommodate</a:t>
            </a:r>
            <a:r>
              <a:rPr lang="en" sz="1700">
                <a:solidFill>
                  <a:schemeClr val="dk1"/>
                </a:solidFill>
              </a:rPr>
              <a:t> for the new levels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70" name="Google Shape;170;p31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2"/>
          <p:cNvSpPr txBox="1"/>
          <p:nvPr>
            <p:ph idx="1" type="body"/>
          </p:nvPr>
        </p:nvSpPr>
        <p:spPr>
          <a:xfrm>
            <a:off x="1112400" y="1142650"/>
            <a:ext cx="6919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For the project, you will probably need to make use of PriorityQueue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PriorityQueue basically does NOT sort the entire list; only guarantees that the first element (head of the queue) will be the least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If comparator is not defined, will use </a:t>
            </a:r>
            <a:r>
              <a:rPr b="1" i="1" lang="en" sz="17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natural ordering</a:t>
            </a:r>
            <a:endParaRPr b="1" i="1" sz="17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365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FYI: Underlying data structure is a min/max heap (covered in CS2040)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Demo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Remember to implement your own Comparator&lt;T&gt; for your own defined classes!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76" name="Google Shape;176;p32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PriorityQueue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3"/>
          <p:cNvSpPr txBox="1"/>
          <p:nvPr>
            <p:ph type="ctrTitle"/>
          </p:nvPr>
        </p:nvSpPr>
        <p:spPr>
          <a:xfrm>
            <a:off x="1858250" y="1990650"/>
            <a:ext cx="2372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82" name="Google Shape;182;p33"/>
          <p:cNvSpPr txBox="1"/>
          <p:nvPr>
            <p:ph idx="2" type="ctrTitle"/>
          </p:nvPr>
        </p:nvSpPr>
        <p:spPr>
          <a:xfrm>
            <a:off x="4658678" y="2174850"/>
            <a:ext cx="3226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Introduction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Source operations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Intermediate operations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Terminal operations</a:t>
            </a:r>
            <a:endParaRPr sz="2000"/>
          </a:p>
        </p:txBody>
      </p:sp>
      <p:cxnSp>
        <p:nvCxnSpPr>
          <p:cNvPr id="183" name="Google Shape;183;p33"/>
          <p:cNvCxnSpPr/>
          <p:nvPr/>
        </p:nvCxnSpPr>
        <p:spPr>
          <a:xfrm>
            <a:off x="4405525" y="1266900"/>
            <a:ext cx="0" cy="239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4"/>
          <p:cNvSpPr txBox="1"/>
          <p:nvPr>
            <p:ph idx="1" type="body"/>
          </p:nvPr>
        </p:nvSpPr>
        <p:spPr>
          <a:xfrm>
            <a:off x="1112400" y="1523650"/>
            <a:ext cx="6919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Streams are a form of </a:t>
            </a:r>
            <a:r>
              <a:rPr b="1" lang="en" sz="17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declarative programming</a:t>
            </a:r>
            <a:endParaRPr b="1" sz="17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marR="0" rtl="0" algn="l">
              <a:lnSpc>
                <a:spcPct val="4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800">
                <a:solidFill>
                  <a:schemeClr val="dk1"/>
                </a:solidFill>
              </a:rPr>
              <a:t>(taken from https://codeburst.io/declarative-vs-imperative-programming-a8a7c93d9ad2)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189" name="Google Shape;189;p3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Streams - Introduction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90" name="Google Shape;19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4635" y="2178925"/>
            <a:ext cx="5614728" cy="147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5"/>
          <p:cNvSpPr txBox="1"/>
          <p:nvPr>
            <p:ph idx="1" type="body"/>
          </p:nvPr>
        </p:nvSpPr>
        <p:spPr>
          <a:xfrm>
            <a:off x="1112400" y="1523650"/>
            <a:ext cx="6919200" cy="27033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Imperative programming:</a:t>
            </a:r>
            <a:endParaRPr sz="16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800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for</a:t>
            </a:r>
            <a:r>
              <a:rPr lang="en" sz="16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</a:t>
            </a:r>
            <a:r>
              <a:rPr lang="en" sz="16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</a:t>
            </a:r>
            <a:r>
              <a:rPr lang="en" sz="1600">
                <a:solidFill>
                  <a:srgbClr val="B0004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int</a:t>
            </a:r>
            <a:r>
              <a:rPr lang="en" sz="16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i </a:t>
            </a:r>
            <a:r>
              <a:rPr lang="en" sz="16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=</a:t>
            </a:r>
            <a:r>
              <a:rPr lang="en" sz="16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</a:t>
            </a:r>
            <a:r>
              <a:rPr lang="en" sz="16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0;</a:t>
            </a:r>
            <a:r>
              <a:rPr lang="en" sz="16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i </a:t>
            </a:r>
            <a:r>
              <a:rPr lang="en" sz="16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&lt;</a:t>
            </a:r>
            <a:r>
              <a:rPr lang="en" sz="16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n</a:t>
            </a:r>
            <a:r>
              <a:rPr lang="en" sz="16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;</a:t>
            </a:r>
            <a:r>
              <a:rPr lang="en" sz="16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i</a:t>
            </a:r>
            <a:r>
              <a:rPr lang="en" sz="16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++)</a:t>
            </a:r>
            <a:r>
              <a:rPr lang="en" sz="16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</a:t>
            </a:r>
            <a:r>
              <a:rPr lang="en" sz="16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{</a:t>
            </a:r>
            <a:endParaRPr sz="1600">
              <a:solidFill>
                <a:srgbClr val="333333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   System</a:t>
            </a:r>
            <a:r>
              <a:rPr lang="en" sz="16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.</a:t>
            </a:r>
            <a:r>
              <a:rPr lang="en" sz="1600">
                <a:solidFill>
                  <a:srgbClr val="7D9029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out</a:t>
            </a:r>
            <a:r>
              <a:rPr lang="en" sz="16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.</a:t>
            </a:r>
            <a:r>
              <a:rPr lang="en" sz="1600">
                <a:solidFill>
                  <a:srgbClr val="7D9029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println</a:t>
            </a:r>
            <a:r>
              <a:rPr lang="en" sz="16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</a:t>
            </a:r>
            <a:r>
              <a:rPr lang="en" sz="16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i</a:t>
            </a:r>
            <a:r>
              <a:rPr lang="en" sz="16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);</a:t>
            </a:r>
            <a:endParaRPr sz="1600">
              <a:solidFill>
                <a:srgbClr val="333333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}</a:t>
            </a:r>
            <a:endParaRPr sz="16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Declarative programming:</a:t>
            </a:r>
            <a:endParaRPr sz="16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IntStream</a:t>
            </a:r>
            <a:r>
              <a:rPr lang="en" sz="16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.</a:t>
            </a:r>
            <a:r>
              <a:rPr lang="en" sz="1600">
                <a:solidFill>
                  <a:srgbClr val="7D9029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range</a:t>
            </a:r>
            <a:r>
              <a:rPr lang="en" sz="16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(0,</a:t>
            </a:r>
            <a:r>
              <a:rPr lang="en" sz="16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n</a:t>
            </a:r>
            <a:r>
              <a:rPr lang="en" sz="16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)</a:t>
            </a:r>
            <a:endParaRPr sz="1600">
              <a:solidFill>
                <a:srgbClr val="333333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    </a:t>
            </a:r>
            <a:r>
              <a:rPr lang="en" sz="16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.</a:t>
            </a:r>
            <a:r>
              <a:rPr lang="en" sz="1600">
                <a:solidFill>
                  <a:srgbClr val="7D9029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forEach</a:t>
            </a:r>
            <a:r>
              <a:rPr lang="en" sz="16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(</a:t>
            </a:r>
            <a:r>
              <a:rPr lang="en" sz="16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System</a:t>
            </a:r>
            <a:r>
              <a:rPr lang="en" sz="16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.</a:t>
            </a:r>
            <a:r>
              <a:rPr lang="en" sz="1600">
                <a:solidFill>
                  <a:srgbClr val="7D9029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out</a:t>
            </a:r>
            <a:r>
              <a:rPr lang="en" sz="16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::</a:t>
            </a:r>
            <a:r>
              <a:rPr lang="en" sz="1600">
                <a:solidFill>
                  <a:srgbClr val="333333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println</a:t>
            </a:r>
            <a:r>
              <a:rPr lang="en" sz="1600">
                <a:solidFill>
                  <a:srgbClr val="66666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);</a:t>
            </a:r>
            <a:endParaRPr sz="1600">
              <a:solidFill>
                <a:srgbClr val="666666"/>
              </a:solidFill>
              <a:latin typeface="Droid Sans Mono"/>
              <a:ea typeface="Droid Sans Mono"/>
              <a:cs typeface="Droid Sans Mono"/>
              <a:sym typeface="Droid Sans Mono"/>
            </a:endParaRPr>
          </a:p>
          <a:p>
            <a:pPr indent="0" lvl="0" marL="0" marR="0" rtl="0" algn="l">
              <a:lnSpc>
                <a:spcPct val="4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96" name="Google Shape;196;p35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Streams - Introduction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ch Newsletter by Slidesgo">
  <a:themeElements>
    <a:clrScheme name="Simple Light">
      <a:dk1>
        <a:srgbClr val="AAFFEE"/>
      </a:dk1>
      <a:lt1>
        <a:srgbClr val="05214A"/>
      </a:lt1>
      <a:dk2>
        <a:srgbClr val="00FFCD"/>
      </a:dk2>
      <a:lt2>
        <a:srgbClr val="FFFFFF"/>
      </a:lt2>
      <a:accent1>
        <a:srgbClr val="98FFEA"/>
      </a:accent1>
      <a:accent2>
        <a:srgbClr val="62F8DA"/>
      </a:accent2>
      <a:accent3>
        <a:srgbClr val="28497A"/>
      </a:accent3>
      <a:accent4>
        <a:srgbClr val="1A4079"/>
      </a:accent4>
      <a:accent5>
        <a:srgbClr val="041B3D"/>
      </a:accent5>
      <a:accent6>
        <a:srgbClr val="092A5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